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5"/>
  </p:notesMasterIdLst>
  <p:sldIdLst>
    <p:sldId id="270" r:id="rId3"/>
    <p:sldId id="283" r:id="rId4"/>
    <p:sldId id="279" r:id="rId5"/>
    <p:sldId id="280" r:id="rId6"/>
    <p:sldId id="285" r:id="rId7"/>
    <p:sldId id="281" r:id="rId8"/>
    <p:sldId id="282" r:id="rId9"/>
    <p:sldId id="286" r:id="rId10"/>
    <p:sldId id="287" r:id="rId11"/>
    <p:sldId id="288" r:id="rId12"/>
    <p:sldId id="289" r:id="rId13"/>
    <p:sldId id="27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32" autoAdjust="0"/>
    <p:restoredTop sz="94660"/>
  </p:normalViewPr>
  <p:slideViewPr>
    <p:cSldViewPr>
      <p:cViewPr varScale="1">
        <p:scale>
          <a:sx n="69" d="100"/>
          <a:sy n="69" d="100"/>
        </p:scale>
        <p:origin x="-124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Olga\Desktop\Timesheet%20CGAP_2010.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Лист6!$B$3</c:f>
              <c:strCache>
                <c:ptCount val="1"/>
                <c:pt idx="0">
                  <c:v>Процент выразивших согласие на участие в программе донорства</c:v>
                </c:pt>
              </c:strCache>
            </c:strRef>
          </c:tx>
          <c:invertIfNegative val="0"/>
          <c:dLbls>
            <c:showLegendKey val="0"/>
            <c:showVal val="1"/>
            <c:showCatName val="0"/>
            <c:showSerName val="0"/>
            <c:showPercent val="0"/>
            <c:showBubbleSize val="0"/>
            <c:showLeaderLines val="0"/>
          </c:dLbls>
          <c:cat>
            <c:strRef>
              <c:f>Лист6!$A$4:$A$14</c:f>
              <c:strCache>
                <c:ptCount val="11"/>
                <c:pt idx="0">
                  <c:v>Дания</c:v>
                </c:pt>
                <c:pt idx="1">
                  <c:v>Нидерланды</c:v>
                </c:pt>
                <c:pt idx="2">
                  <c:v>Великобритания</c:v>
                </c:pt>
                <c:pt idx="3">
                  <c:v>Германия</c:v>
                </c:pt>
                <c:pt idx="4">
                  <c:v>Австрия</c:v>
                </c:pt>
                <c:pt idx="5">
                  <c:v>Бельгия</c:v>
                </c:pt>
                <c:pt idx="6">
                  <c:v>Франция</c:v>
                </c:pt>
                <c:pt idx="7">
                  <c:v>Венгрия</c:v>
                </c:pt>
                <c:pt idx="8">
                  <c:v>Польша</c:v>
                </c:pt>
                <c:pt idx="9">
                  <c:v>Португалия</c:v>
                </c:pt>
                <c:pt idx="10">
                  <c:v>Швеция</c:v>
                </c:pt>
              </c:strCache>
            </c:strRef>
          </c:cat>
          <c:val>
            <c:numRef>
              <c:f>Лист6!$B$4:$B$14</c:f>
              <c:numCache>
                <c:formatCode>0.0%</c:formatCode>
                <c:ptCount val="11"/>
                <c:pt idx="0">
                  <c:v>4.2500000000000003E-2</c:v>
                </c:pt>
                <c:pt idx="1">
                  <c:v>0.27500000000000002</c:v>
                </c:pt>
                <c:pt idx="2">
                  <c:v>0.17169999999999999</c:v>
                </c:pt>
                <c:pt idx="3">
                  <c:v>0.12</c:v>
                </c:pt>
                <c:pt idx="4">
                  <c:v>0.99980000000000002</c:v>
                </c:pt>
                <c:pt idx="5">
                  <c:v>0.98</c:v>
                </c:pt>
                <c:pt idx="6">
                  <c:v>0.99909999999999999</c:v>
                </c:pt>
                <c:pt idx="7">
                  <c:v>0.99970000000000003</c:v>
                </c:pt>
                <c:pt idx="8">
                  <c:v>0.995</c:v>
                </c:pt>
                <c:pt idx="9">
                  <c:v>0.99639999999999995</c:v>
                </c:pt>
                <c:pt idx="10">
                  <c:v>0.85899999999999999</c:v>
                </c:pt>
              </c:numCache>
            </c:numRef>
          </c:val>
        </c:ser>
        <c:dLbls>
          <c:showLegendKey val="0"/>
          <c:showVal val="0"/>
          <c:showCatName val="0"/>
          <c:showSerName val="0"/>
          <c:showPercent val="0"/>
          <c:showBubbleSize val="0"/>
        </c:dLbls>
        <c:gapWidth val="150"/>
        <c:axId val="108146176"/>
        <c:axId val="100606528"/>
      </c:barChart>
      <c:catAx>
        <c:axId val="108146176"/>
        <c:scaling>
          <c:orientation val="minMax"/>
        </c:scaling>
        <c:delete val="0"/>
        <c:axPos val="b"/>
        <c:majorTickMark val="out"/>
        <c:minorTickMark val="none"/>
        <c:tickLblPos val="nextTo"/>
        <c:crossAx val="100606528"/>
        <c:crosses val="autoZero"/>
        <c:auto val="1"/>
        <c:lblAlgn val="ctr"/>
        <c:lblOffset val="100"/>
        <c:noMultiLvlLbl val="0"/>
      </c:catAx>
      <c:valAx>
        <c:axId val="100606528"/>
        <c:scaling>
          <c:orientation val="minMax"/>
        </c:scaling>
        <c:delete val="0"/>
        <c:axPos val="l"/>
        <c:majorGridlines/>
        <c:numFmt formatCode="0.0%" sourceLinked="1"/>
        <c:majorTickMark val="out"/>
        <c:minorTickMark val="none"/>
        <c:tickLblPos val="nextTo"/>
        <c:crossAx val="108146176"/>
        <c:crosses val="autoZero"/>
        <c:crossBetween val="between"/>
      </c:valAx>
    </c:plotArea>
    <c:legend>
      <c:legendPos val="b"/>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602CE6-0B1E-4E84-A2FB-F3DFD9E014E6}" type="datetimeFigureOut">
              <a:rPr lang="en-US" smtClean="0"/>
              <a:pPr/>
              <a:t>29-Mar-13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AEF748-51D0-475A-99AE-DF073F28926C}" type="slidenum">
              <a:rPr lang="en-US" smtClean="0"/>
              <a:pPr/>
              <a:t>‹#›</a:t>
            </a:fld>
            <a:endParaRPr lang="en-US"/>
          </a:p>
        </p:txBody>
      </p:sp>
    </p:spTree>
    <p:extLst>
      <p:ext uri="{BB962C8B-B14F-4D97-AF65-F5344CB8AC3E}">
        <p14:creationId xmlns:p14="http://schemas.microsoft.com/office/powerpoint/2010/main" val="3857428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29057" indent="-280406" eaLnBrk="0" hangingPunct="0">
              <a:defRPr>
                <a:solidFill>
                  <a:schemeClr val="tx1"/>
                </a:solidFill>
                <a:latin typeface="Arial" charset="0"/>
                <a:ea typeface="ＭＳ Ｐゴシック" pitchFamily="34" charset="-128"/>
              </a:defRPr>
            </a:lvl2pPr>
            <a:lvl3pPr marL="1121626" indent="-224325" eaLnBrk="0" hangingPunct="0">
              <a:defRPr>
                <a:solidFill>
                  <a:schemeClr val="tx1"/>
                </a:solidFill>
                <a:latin typeface="Arial" charset="0"/>
                <a:ea typeface="ＭＳ Ｐゴシック" pitchFamily="34" charset="-128"/>
              </a:defRPr>
            </a:lvl3pPr>
            <a:lvl4pPr marL="1570276" indent="-224325" eaLnBrk="0" hangingPunct="0">
              <a:defRPr>
                <a:solidFill>
                  <a:schemeClr val="tx1"/>
                </a:solidFill>
                <a:latin typeface="Arial" charset="0"/>
                <a:ea typeface="ＭＳ Ｐゴシック" pitchFamily="34" charset="-128"/>
              </a:defRPr>
            </a:lvl4pPr>
            <a:lvl5pPr marL="2018927" indent="-224325" eaLnBrk="0" hangingPunct="0">
              <a:defRPr>
                <a:solidFill>
                  <a:schemeClr val="tx1"/>
                </a:solidFill>
                <a:latin typeface="Arial" charset="0"/>
                <a:ea typeface="ＭＳ Ｐゴシック" pitchFamily="34" charset="-128"/>
              </a:defRPr>
            </a:lvl5pPr>
            <a:lvl6pPr marL="2467577" indent="-224325"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721A6B8-9AFF-423E-86AC-9B50D08E64AE}" type="slidenum">
              <a:rPr lang="en-US" smtClean="0"/>
              <a:pPr eaLnBrk="1" hangingPunct="1"/>
              <a:t>2</a:t>
            </a:fld>
            <a:endParaRPr lang="en-US" smtClean="0"/>
          </a:p>
        </p:txBody>
      </p:sp>
      <p:sp>
        <p:nvSpPr>
          <p:cNvPr id="53251" name="Rectangle 2"/>
          <p:cNvSpPr>
            <a:spLocks noGrp="1" noRot="1" noChangeAspect="1" noChangeArrowheads="1" noTextEdit="1"/>
          </p:cNvSpPr>
          <p:nvPr>
            <p:ph type="sldImg"/>
          </p:nvPr>
        </p:nvSpPr>
        <p:spPr>
          <a:xfrm>
            <a:off x="1146175" y="685800"/>
            <a:ext cx="4572000" cy="3429000"/>
          </a:xfrm>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ea typeface="ＭＳ Ｐゴシック" pitchFamily="34" charset="-128"/>
              </a:rPr>
              <a:t>CGAP is a global resource center for microfinance standards, operational tools, training, and advisory services supported by 33 bilateral, multilateral, and private donors.   CGAP’s Technology Program, co-funded by the Bill and Melinda Gates Foundation, leverages CGAP’s expertise, neutrality, network of contacts and role as a public good for the field to advance innovative technology approaches that will push the frontier of access to finance</a:t>
            </a:r>
            <a:r>
              <a:rPr lang="en-GB" smtClean="0">
                <a:ea typeface="ＭＳ Ｐゴシック" pitchFamily="34" charset="-128"/>
              </a:rPr>
              <a:t> </a:t>
            </a:r>
            <a:r>
              <a:rPr lang="en-US" smtClean="0">
                <a:ea typeface="ＭＳ Ｐゴシック" pitchFamily="34" charset="-128"/>
              </a:rPr>
              <a:t>Branchless banking is happening at the top end of the market. Globally, internet banking has taken off in the US, and some 20 million Japanese are already using the mobile phones as credit and debit cards via RFID chips and other technologies. In these countries, BB increases convenience for customers who already have bank accounts, and bolsters the bottom line for the banks that serve them in an increasingly competitive market place where margins are razor thin.</a:t>
            </a:r>
          </a:p>
          <a:p>
            <a:endParaRPr lang="en-US" smtClean="0">
              <a:ea typeface="ＭＳ Ｐゴシック" pitchFamily="34" charset="-128"/>
            </a:endParaRPr>
          </a:p>
          <a:p>
            <a:r>
              <a:rPr lang="en-US" smtClean="0">
                <a:ea typeface="ＭＳ Ｐゴシック" pitchFamily="34" charset="-128"/>
              </a:rPr>
              <a:t>CGAP is interested in the potential of BB to reach the unbanked, low-income mass market in developing countries – the poor, the 2 billion worldwide who do not have a bank account and live in countries where maybe 10-20% of the population is banked, and banks typically enjoy healthy profit margins. A very different world than BB in the global North.</a:t>
            </a:r>
          </a:p>
          <a:p>
            <a:endParaRPr 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i="1" dirty="0" smtClean="0"/>
              <a:t>Пример:</a:t>
            </a:r>
            <a:r>
              <a:rPr lang="ru-RU" dirty="0" smtClean="0"/>
              <a:t> Тест на использование 150 долл. и 1500 долл. в двух группах потребителей с разным уровнем дохода</a:t>
            </a:r>
          </a:p>
          <a:p>
            <a:endParaRPr lang="ru-RU" dirty="0"/>
          </a:p>
        </p:txBody>
      </p:sp>
      <p:sp>
        <p:nvSpPr>
          <p:cNvPr id="4" name="Номер слайда 3"/>
          <p:cNvSpPr>
            <a:spLocks noGrp="1"/>
          </p:cNvSpPr>
          <p:nvPr>
            <p:ph type="sldNum" sz="quarter" idx="10"/>
          </p:nvPr>
        </p:nvSpPr>
        <p:spPr/>
        <p:txBody>
          <a:bodyPr/>
          <a:lstStyle/>
          <a:p>
            <a:fld id="{4CAEF748-51D0-475A-99AE-DF073F28926C}" type="slidenum">
              <a:rPr lang="en-US" smtClean="0"/>
              <a:pPr/>
              <a:t>11</a:t>
            </a:fld>
            <a:endParaRPr lang="en-US"/>
          </a:p>
        </p:txBody>
      </p:sp>
    </p:spTree>
    <p:extLst>
      <p:ext uri="{BB962C8B-B14F-4D97-AF65-F5344CB8AC3E}">
        <p14:creationId xmlns:p14="http://schemas.microsoft.com/office/powerpoint/2010/main" val="2595749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latin typeface="Arial" pitchFamily="34" charset="0"/>
              <a:cs typeface="Arial" pitchFamily="34" charset="0"/>
            </a:endParaRP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29057" indent="-280406" eaLnBrk="0" hangingPunct="0">
              <a:defRPr>
                <a:solidFill>
                  <a:schemeClr val="tx1"/>
                </a:solidFill>
                <a:latin typeface="Arial" pitchFamily="34" charset="0"/>
                <a:cs typeface="Arial" pitchFamily="34" charset="0"/>
              </a:defRPr>
            </a:lvl2pPr>
            <a:lvl3pPr marL="1121626" indent="-224325" eaLnBrk="0" hangingPunct="0">
              <a:defRPr>
                <a:solidFill>
                  <a:schemeClr val="tx1"/>
                </a:solidFill>
                <a:latin typeface="Arial" pitchFamily="34" charset="0"/>
                <a:cs typeface="Arial" pitchFamily="34" charset="0"/>
              </a:defRPr>
            </a:lvl3pPr>
            <a:lvl4pPr marL="1570276" indent="-224325" eaLnBrk="0" hangingPunct="0">
              <a:defRPr>
                <a:solidFill>
                  <a:schemeClr val="tx1"/>
                </a:solidFill>
                <a:latin typeface="Arial" pitchFamily="34" charset="0"/>
                <a:cs typeface="Arial" pitchFamily="34" charset="0"/>
              </a:defRPr>
            </a:lvl4pPr>
            <a:lvl5pPr marL="2018927" indent="-224325" eaLnBrk="0" hangingPunct="0">
              <a:defRPr>
                <a:solidFill>
                  <a:schemeClr val="tx1"/>
                </a:solidFill>
                <a:latin typeface="Arial" pitchFamily="34" charset="0"/>
                <a:cs typeface="Arial" pitchFamily="34" charset="0"/>
              </a:defRPr>
            </a:lvl5pPr>
            <a:lvl6pPr marL="2467577" indent="-224325" eaLnBrk="0" fontAlgn="base" hangingPunct="0">
              <a:spcBef>
                <a:spcPct val="0"/>
              </a:spcBef>
              <a:spcAft>
                <a:spcPct val="0"/>
              </a:spcAft>
              <a:defRPr>
                <a:solidFill>
                  <a:schemeClr val="tx1"/>
                </a:solidFill>
                <a:latin typeface="Arial" pitchFamily="34" charset="0"/>
                <a:cs typeface="Arial" pitchFamily="34" charset="0"/>
              </a:defRPr>
            </a:lvl6pPr>
            <a:lvl7pPr marL="2916227" indent="-224325" eaLnBrk="0" fontAlgn="base" hangingPunct="0">
              <a:spcBef>
                <a:spcPct val="0"/>
              </a:spcBef>
              <a:spcAft>
                <a:spcPct val="0"/>
              </a:spcAft>
              <a:defRPr>
                <a:solidFill>
                  <a:schemeClr val="tx1"/>
                </a:solidFill>
                <a:latin typeface="Arial" pitchFamily="34" charset="0"/>
                <a:cs typeface="Arial" pitchFamily="34" charset="0"/>
              </a:defRPr>
            </a:lvl7pPr>
            <a:lvl8pPr marL="3364878" indent="-224325" eaLnBrk="0" fontAlgn="base" hangingPunct="0">
              <a:spcBef>
                <a:spcPct val="0"/>
              </a:spcBef>
              <a:spcAft>
                <a:spcPct val="0"/>
              </a:spcAft>
              <a:defRPr>
                <a:solidFill>
                  <a:schemeClr val="tx1"/>
                </a:solidFill>
                <a:latin typeface="Arial" pitchFamily="34" charset="0"/>
                <a:cs typeface="Arial" pitchFamily="34" charset="0"/>
              </a:defRPr>
            </a:lvl8pPr>
            <a:lvl9pPr marL="3813528" indent="-224325"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6E564A89-8D7E-4177-B080-4172953025BB}" type="slidenum">
              <a:rPr lang="en-US" smtClean="0"/>
              <a:pPr eaLnBrk="1" hangingPunct="1"/>
              <a:t>12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7"/>
          <p:cNvSpPr>
            <a:spLocks noGrp="1"/>
          </p:cNvSpPr>
          <p:nvPr>
            <p:ph type="sldNum" sz="quarter" idx="10"/>
          </p:nvPr>
        </p:nvSpPr>
        <p:spPr/>
        <p:txBody>
          <a:bodyPr/>
          <a:lstStyle>
            <a:lvl1pPr>
              <a:defRPr/>
            </a:lvl1pPr>
          </a:lstStyle>
          <a:p>
            <a:pPr algn="r" rtl="0" fontAlgn="base">
              <a:spcBef>
                <a:spcPct val="0"/>
              </a:spcBef>
              <a:spcAft>
                <a:spcPct val="0"/>
              </a:spcAft>
              <a:defRPr/>
            </a:pPr>
            <a:fld id="{9AF4B956-EC3A-4EC5-9FC4-72EE65225CD6}" type="slidenum">
              <a:rPr lang="en-US" sz="1200" kern="1200">
                <a:solidFill>
                  <a:srgbClr val="000000">
                    <a:tint val="75000"/>
                  </a:srgbClr>
                </a:solidFill>
                <a:latin typeface="Arial" pitchFamily="34" charset="0"/>
                <a:ea typeface="+mn-ea"/>
                <a:cs typeface="Arial" pitchFamily="34" charset="0"/>
              </a:rPr>
              <a:pPr algn="r" rtl="0" fontAlgn="base">
                <a:spcBef>
                  <a:spcPct val="0"/>
                </a:spcBef>
                <a:spcAft>
                  <a:spcPct val="0"/>
                </a:spcAft>
                <a:defRPr/>
              </a:pPr>
              <a:t>‹#›</a:t>
            </a:fld>
            <a:endParaRPr lang="en-US" sz="1200" kern="1200" dirty="0">
              <a:solidFill>
                <a:srgbClr val="000000">
                  <a:tint val="75000"/>
                </a:srgbClr>
              </a:solidFill>
              <a:latin typeface="Arial" pitchFamily="34" charset="0"/>
              <a:ea typeface="+mn-ea"/>
              <a:cs typeface="Arial"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7"/>
          <p:cNvSpPr>
            <a:spLocks noGrp="1"/>
          </p:cNvSpPr>
          <p:nvPr>
            <p:ph type="sldNum" sz="quarter" idx="10"/>
          </p:nvPr>
        </p:nvSpPr>
        <p:spPr/>
        <p:txBody>
          <a:bodyPr/>
          <a:lstStyle>
            <a:lvl1pPr>
              <a:defRPr/>
            </a:lvl1pPr>
          </a:lstStyle>
          <a:p>
            <a:pPr algn="r" rtl="0" fontAlgn="base">
              <a:spcBef>
                <a:spcPct val="0"/>
              </a:spcBef>
              <a:spcAft>
                <a:spcPct val="0"/>
              </a:spcAft>
              <a:defRPr/>
            </a:pPr>
            <a:fld id="{A379A6BA-F361-4405-B4F7-55AFBE2D9DB4}" type="slidenum">
              <a:rPr lang="en-US" sz="1200" kern="1200">
                <a:solidFill>
                  <a:srgbClr val="000000">
                    <a:tint val="75000"/>
                  </a:srgbClr>
                </a:solidFill>
                <a:latin typeface="Arial" pitchFamily="34" charset="0"/>
                <a:ea typeface="+mn-ea"/>
                <a:cs typeface="Arial" pitchFamily="34" charset="0"/>
              </a:rPr>
              <a:pPr algn="r" rtl="0" fontAlgn="base">
                <a:spcBef>
                  <a:spcPct val="0"/>
                </a:spcBef>
                <a:spcAft>
                  <a:spcPct val="0"/>
                </a:spcAft>
                <a:defRPr/>
              </a:pPr>
              <a:t>‹#›</a:t>
            </a:fld>
            <a:endParaRPr lang="en-US" sz="1200" kern="1200" dirty="0">
              <a:solidFill>
                <a:srgbClr val="000000">
                  <a:tint val="75000"/>
                </a:srgbClr>
              </a:solidFill>
              <a:latin typeface="Arial" pitchFamily="34" charset="0"/>
              <a:ea typeface="+mn-ea"/>
              <a:cs typeface="Arial"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7"/>
          <p:cNvSpPr>
            <a:spLocks noGrp="1"/>
          </p:cNvSpPr>
          <p:nvPr>
            <p:ph type="sldNum" sz="quarter" idx="10"/>
          </p:nvPr>
        </p:nvSpPr>
        <p:spPr/>
        <p:txBody>
          <a:bodyPr/>
          <a:lstStyle>
            <a:lvl1pPr>
              <a:defRPr/>
            </a:lvl1pPr>
          </a:lstStyle>
          <a:p>
            <a:pPr algn="r" rtl="0" fontAlgn="base">
              <a:spcBef>
                <a:spcPct val="0"/>
              </a:spcBef>
              <a:spcAft>
                <a:spcPct val="0"/>
              </a:spcAft>
              <a:defRPr/>
            </a:pPr>
            <a:fld id="{C556B627-BE70-4398-A6E0-4585D0495F3A}" type="slidenum">
              <a:rPr lang="en-US" sz="1200" kern="1200">
                <a:solidFill>
                  <a:srgbClr val="000000">
                    <a:tint val="75000"/>
                  </a:srgbClr>
                </a:solidFill>
                <a:latin typeface="Arial" pitchFamily="34" charset="0"/>
                <a:ea typeface="+mn-ea"/>
                <a:cs typeface="Arial" pitchFamily="34" charset="0"/>
              </a:rPr>
              <a:pPr algn="r" rtl="0" fontAlgn="base">
                <a:spcBef>
                  <a:spcPct val="0"/>
                </a:spcBef>
                <a:spcAft>
                  <a:spcPct val="0"/>
                </a:spcAft>
                <a:defRPr/>
              </a:pPr>
              <a:t>‹#›</a:t>
            </a:fld>
            <a:endParaRPr lang="en-US" sz="1200" kern="1200" dirty="0">
              <a:solidFill>
                <a:srgbClr val="000000">
                  <a:tint val="75000"/>
                </a:srgbClr>
              </a:solidFill>
              <a:latin typeface="Arial" pitchFamily="34" charset="0"/>
              <a:ea typeface="+mn-ea"/>
              <a:cs typeface="Arial"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7"/>
          <p:cNvSpPr>
            <a:spLocks noGrp="1"/>
          </p:cNvSpPr>
          <p:nvPr>
            <p:ph type="sldNum" sz="quarter" idx="10"/>
          </p:nvPr>
        </p:nvSpPr>
        <p:spPr/>
        <p:txBody>
          <a:bodyPr/>
          <a:lstStyle>
            <a:lvl1pPr>
              <a:defRPr/>
            </a:lvl1pPr>
          </a:lstStyle>
          <a:p>
            <a:pPr algn="r" rtl="0" fontAlgn="base">
              <a:spcBef>
                <a:spcPct val="0"/>
              </a:spcBef>
              <a:spcAft>
                <a:spcPct val="0"/>
              </a:spcAft>
              <a:defRPr/>
            </a:pPr>
            <a:fld id="{E2A40AF6-5D6B-405A-997E-4AA118AA3C87}" type="slidenum">
              <a:rPr lang="en-US" sz="1200" kern="1200">
                <a:solidFill>
                  <a:srgbClr val="000000">
                    <a:tint val="75000"/>
                  </a:srgbClr>
                </a:solidFill>
                <a:latin typeface="Arial" pitchFamily="34" charset="0"/>
                <a:ea typeface="+mn-ea"/>
                <a:cs typeface="Arial" pitchFamily="34" charset="0"/>
              </a:rPr>
              <a:pPr algn="r" rtl="0" fontAlgn="base">
                <a:spcBef>
                  <a:spcPct val="0"/>
                </a:spcBef>
                <a:spcAft>
                  <a:spcPct val="0"/>
                </a:spcAft>
                <a:defRPr/>
              </a:pPr>
              <a:t>‹#›</a:t>
            </a:fld>
            <a:endParaRPr lang="en-US" sz="1200" kern="1200" dirty="0">
              <a:solidFill>
                <a:srgbClr val="000000">
                  <a:tint val="75000"/>
                </a:srgbClr>
              </a:solidFill>
              <a:latin typeface="Arial" pitchFamily="34" charset="0"/>
              <a:ea typeface="+mn-ea"/>
              <a:cs typeface="Arial"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3883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7.jpeg"/><Relationship Id="rId2" Type="http://schemas.openxmlformats.org/officeDocument/2006/relationships/slideLayout" Target="../slideLayouts/slideLayout14.xml"/><Relationship Id="rId16" Type="http://schemas.openxmlformats.org/officeDocument/2006/relationships/image" Target="../media/image6.jpe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5.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6" descr="Logo2"/>
          <p:cNvPicPr>
            <a:picLocks noChangeAspect="1" noChangeArrowheads="1"/>
          </p:cNvPicPr>
          <p:nvPr/>
        </p:nvPicPr>
        <p:blipFill>
          <a:blip r:embed="rId14"/>
          <a:srcRect/>
          <a:stretch>
            <a:fillRect/>
          </a:stretch>
        </p:blipFill>
        <p:spPr bwMode="auto">
          <a:xfrm>
            <a:off x="304800" y="890588"/>
            <a:ext cx="5410200" cy="1319212"/>
          </a:xfrm>
          <a:prstGeom prst="rect">
            <a:avLst/>
          </a:prstGeom>
          <a:noFill/>
          <a:ln w="9525">
            <a:noFill/>
            <a:miter lim="800000"/>
            <a:headEnd/>
            <a:tailEnd/>
          </a:ln>
        </p:spPr>
      </p:pic>
      <p:pic>
        <p:nvPicPr>
          <p:cNvPr id="1027" name="Picture 17" descr="Bar"/>
          <p:cNvPicPr>
            <a:picLocks noChangeAspect="1" noChangeArrowheads="1"/>
          </p:cNvPicPr>
          <p:nvPr/>
        </p:nvPicPr>
        <p:blipFill>
          <a:blip r:embed="rId15"/>
          <a:srcRect/>
          <a:stretch>
            <a:fillRect/>
          </a:stretch>
        </p:blipFill>
        <p:spPr bwMode="auto">
          <a:xfrm>
            <a:off x="-15875" y="2590800"/>
            <a:ext cx="9177338" cy="4283075"/>
          </a:xfrm>
          <a:prstGeom prst="rect">
            <a:avLst/>
          </a:prstGeom>
          <a:noFill/>
          <a:ln w="9525">
            <a:noFill/>
            <a:miter lim="800000"/>
            <a:headEnd/>
            <a:tailEnd/>
          </a:ln>
        </p:spPr>
      </p:pic>
      <p:sp>
        <p:nvSpPr>
          <p:cNvPr id="86020" name="Rectangle 4"/>
          <p:cNvSpPr>
            <a:spLocks noChangeArrowheads="1"/>
          </p:cNvSpPr>
          <p:nvPr/>
        </p:nvSpPr>
        <p:spPr bwMode="auto">
          <a:xfrm>
            <a:off x="0" y="2438400"/>
            <a:ext cx="9144000" cy="533400"/>
          </a:xfrm>
          <a:prstGeom prst="rect">
            <a:avLst/>
          </a:prstGeom>
          <a:solidFill>
            <a:srgbClr val="E65D00"/>
          </a:solidFill>
          <a:ln w="9525">
            <a:solidFill>
              <a:srgbClr val="E65D00"/>
            </a:solidFill>
            <a:miter lim="800000"/>
            <a:headEnd/>
            <a:tailEnd/>
          </a:ln>
          <a:effectLst/>
        </p:spPr>
        <p:txBody>
          <a:bodyPr wrap="none" anchor="ctr"/>
          <a:lstStyle/>
          <a:p>
            <a:pPr algn="l" rtl="0" fontAlgn="base">
              <a:spcBef>
                <a:spcPct val="0"/>
              </a:spcBef>
              <a:spcAft>
                <a:spcPct val="0"/>
              </a:spcAft>
              <a:defRPr/>
            </a:pPr>
            <a:endParaRPr lang="en-US" kern="1200">
              <a:solidFill>
                <a:srgbClr val="000000"/>
              </a:solidFill>
              <a:latin typeface="Arial" charset="0"/>
              <a:ea typeface="+mn-ea"/>
              <a:cs typeface="Arial" charset="0"/>
            </a:endParaRPr>
          </a:p>
        </p:txBody>
      </p:sp>
      <p:pic>
        <p:nvPicPr>
          <p:cNvPr id="1029" name="Picture 19" descr="Top6"/>
          <p:cNvPicPr>
            <a:picLocks noChangeAspect="1" noChangeArrowheads="1"/>
          </p:cNvPicPr>
          <p:nvPr/>
        </p:nvPicPr>
        <p:blipFill>
          <a:blip r:embed="rId16"/>
          <a:srcRect/>
          <a:stretch>
            <a:fillRect/>
          </a:stretch>
        </p:blipFill>
        <p:spPr bwMode="auto">
          <a:xfrm>
            <a:off x="-15875" y="2922588"/>
            <a:ext cx="9177338" cy="174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2051" name="Picture 6" descr="Bar"/>
          <p:cNvPicPr>
            <a:picLocks noChangeAspect="1" noChangeArrowheads="1"/>
          </p:cNvPicPr>
          <p:nvPr/>
        </p:nvPicPr>
        <p:blipFill>
          <a:blip r:embed="rId14"/>
          <a:srcRect/>
          <a:stretch>
            <a:fillRect/>
          </a:stretch>
        </p:blipFill>
        <p:spPr bwMode="auto">
          <a:xfrm>
            <a:off x="7696200" y="457200"/>
            <a:ext cx="1447800" cy="609600"/>
          </a:xfrm>
          <a:prstGeom prst="rect">
            <a:avLst/>
          </a:prstGeom>
          <a:noFill/>
          <a:ln w="9525">
            <a:noFill/>
            <a:miter lim="800000"/>
            <a:headEnd/>
            <a:tailEnd/>
          </a:ln>
        </p:spPr>
      </p:pic>
      <p:pic>
        <p:nvPicPr>
          <p:cNvPr id="2052" name="Picture 11"/>
          <p:cNvPicPr>
            <a:picLocks noChangeAspect="1" noChangeArrowheads="1"/>
          </p:cNvPicPr>
          <p:nvPr/>
        </p:nvPicPr>
        <p:blipFill>
          <a:blip r:embed="rId15"/>
          <a:srcRect/>
          <a:stretch>
            <a:fillRect/>
          </a:stretch>
        </p:blipFill>
        <p:spPr bwMode="auto">
          <a:xfrm>
            <a:off x="228600" y="6248400"/>
            <a:ext cx="1066800" cy="393700"/>
          </a:xfrm>
          <a:prstGeom prst="rect">
            <a:avLst/>
          </a:prstGeom>
          <a:noFill/>
          <a:ln w="9525">
            <a:noFill/>
            <a:miter lim="800000"/>
            <a:headEnd/>
            <a:tailEnd/>
          </a:ln>
        </p:spPr>
      </p:pic>
      <p:sp>
        <p:nvSpPr>
          <p:cNvPr id="98316" name="Rectangle 12"/>
          <p:cNvSpPr>
            <a:spLocks noChangeArrowheads="1"/>
          </p:cNvSpPr>
          <p:nvPr/>
        </p:nvSpPr>
        <p:spPr bwMode="auto">
          <a:xfrm>
            <a:off x="0" y="942975"/>
            <a:ext cx="9167813" cy="182563"/>
          </a:xfrm>
          <a:prstGeom prst="rect">
            <a:avLst/>
          </a:prstGeom>
          <a:solidFill>
            <a:srgbClr val="E65D00"/>
          </a:solidFill>
          <a:ln w="9525">
            <a:solidFill>
              <a:srgbClr val="E65D00"/>
            </a:solidFill>
            <a:miter lim="800000"/>
            <a:headEnd/>
            <a:tailEnd/>
          </a:ln>
          <a:effectLst/>
        </p:spPr>
        <p:txBody>
          <a:bodyPr wrap="none" anchor="ctr"/>
          <a:lstStyle/>
          <a:p>
            <a:pPr algn="l" rtl="0" fontAlgn="base">
              <a:spcBef>
                <a:spcPct val="0"/>
              </a:spcBef>
              <a:spcAft>
                <a:spcPct val="0"/>
              </a:spcAft>
              <a:defRPr/>
            </a:pPr>
            <a:endParaRPr lang="en-US" kern="1200">
              <a:solidFill>
                <a:srgbClr val="000000"/>
              </a:solidFill>
              <a:latin typeface="Arial" charset="0"/>
              <a:ea typeface="+mn-ea"/>
              <a:cs typeface="Arial" charset="0"/>
            </a:endParaRPr>
          </a:p>
        </p:txBody>
      </p:sp>
      <p:pic>
        <p:nvPicPr>
          <p:cNvPr id="2054" name="Picture 14" descr="Bar"/>
          <p:cNvPicPr>
            <a:picLocks noChangeAspect="1" noChangeArrowheads="1"/>
          </p:cNvPicPr>
          <p:nvPr/>
        </p:nvPicPr>
        <p:blipFill>
          <a:blip r:embed="rId16"/>
          <a:srcRect/>
          <a:stretch>
            <a:fillRect/>
          </a:stretch>
        </p:blipFill>
        <p:spPr bwMode="auto">
          <a:xfrm>
            <a:off x="0" y="0"/>
            <a:ext cx="9177338" cy="941388"/>
          </a:xfrm>
          <a:prstGeom prst="rect">
            <a:avLst/>
          </a:prstGeom>
          <a:noFill/>
          <a:ln w="9525">
            <a:noFill/>
            <a:miter lim="800000"/>
            <a:headEnd/>
            <a:tailEnd/>
          </a:ln>
        </p:spPr>
      </p:pic>
      <p:pic>
        <p:nvPicPr>
          <p:cNvPr id="2055" name="Picture 13" descr="Top6"/>
          <p:cNvPicPr>
            <a:picLocks noChangeAspect="1" noChangeArrowheads="1"/>
          </p:cNvPicPr>
          <p:nvPr/>
        </p:nvPicPr>
        <p:blipFill>
          <a:blip r:embed="rId17"/>
          <a:srcRect/>
          <a:stretch>
            <a:fillRect/>
          </a:stretch>
        </p:blipFill>
        <p:spPr bwMode="auto">
          <a:xfrm>
            <a:off x="-15875" y="898525"/>
            <a:ext cx="9186863" cy="76200"/>
          </a:xfrm>
          <a:prstGeom prst="rect">
            <a:avLst/>
          </a:prstGeom>
          <a:noFill/>
          <a:ln w="9525">
            <a:noFill/>
            <a:miter lim="800000"/>
            <a:headEnd/>
            <a:tailEnd/>
          </a:ln>
        </p:spPr>
      </p:pic>
      <p:sp>
        <p:nvSpPr>
          <p:cNvPr id="2056" name="Rectangle 16"/>
          <p:cNvSpPr>
            <a:spLocks noGrp="1" noChangeArrowheads="1"/>
          </p:cNvSpPr>
          <p:nvPr>
            <p:ph type="title"/>
          </p:nvPr>
        </p:nvSpPr>
        <p:spPr bwMode="auto">
          <a:xfrm>
            <a:off x="457200" y="274638"/>
            <a:ext cx="8229600" cy="527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 name="Slide Number Placeholder 7"/>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cs typeface="Arial" pitchFamily="34" charset="0"/>
              </a:defRPr>
            </a:lvl1pPr>
          </a:lstStyle>
          <a:p>
            <a:pPr rtl="0" fontAlgn="base">
              <a:spcBef>
                <a:spcPct val="0"/>
              </a:spcBef>
              <a:spcAft>
                <a:spcPct val="0"/>
              </a:spcAft>
              <a:defRPr/>
            </a:pPr>
            <a:fld id="{A4D89697-597D-455A-84C9-878129254667}" type="slidenum">
              <a:rPr lang="en-US" kern="1200">
                <a:solidFill>
                  <a:srgbClr val="000000">
                    <a:tint val="75000"/>
                  </a:srgbClr>
                </a:solidFill>
                <a:ea typeface="+mn-ea"/>
              </a:rPr>
              <a:pPr rtl="0" fontAlgn="base">
                <a:spcBef>
                  <a:spcPct val="0"/>
                </a:spcBef>
                <a:spcAft>
                  <a:spcPct val="0"/>
                </a:spcAft>
                <a:defRPr/>
              </a:pPr>
              <a:t>‹#›</a:t>
            </a:fld>
            <a:endParaRPr lang="en-US" kern="1200" dirty="0">
              <a:solidFill>
                <a:srgbClr val="000000">
                  <a:tint val="75000"/>
                </a:srgbClr>
              </a:solidFill>
              <a:ea typeface="+mn-ea"/>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6" r:id="rId12"/>
  </p:sldLayoutIdLst>
  <p:hf hdr="0" ftr="0" dt="0"/>
  <p:txStyles>
    <p:titleStyle>
      <a:lvl1pPr algn="l" rtl="0" eaLnBrk="0" fontAlgn="base" hangingPunct="0">
        <a:spcBef>
          <a:spcPct val="0"/>
        </a:spcBef>
        <a:spcAft>
          <a:spcPct val="0"/>
        </a:spcAft>
        <a:defRPr sz="3000" b="1">
          <a:solidFill>
            <a:schemeClr val="bg1"/>
          </a:solidFill>
          <a:latin typeface="+mj-lt"/>
          <a:ea typeface="+mj-ea"/>
          <a:cs typeface="+mj-cs"/>
        </a:defRPr>
      </a:lvl1pPr>
      <a:lvl2pPr algn="l" rtl="0" eaLnBrk="0" fontAlgn="base" hangingPunct="0">
        <a:spcBef>
          <a:spcPct val="0"/>
        </a:spcBef>
        <a:spcAft>
          <a:spcPct val="0"/>
        </a:spcAft>
        <a:defRPr sz="3000" b="1">
          <a:solidFill>
            <a:schemeClr val="bg1"/>
          </a:solidFill>
          <a:latin typeface="Arial" charset="0"/>
          <a:cs typeface="Arial" charset="0"/>
        </a:defRPr>
      </a:lvl2pPr>
      <a:lvl3pPr algn="l" rtl="0" eaLnBrk="0" fontAlgn="base" hangingPunct="0">
        <a:spcBef>
          <a:spcPct val="0"/>
        </a:spcBef>
        <a:spcAft>
          <a:spcPct val="0"/>
        </a:spcAft>
        <a:defRPr sz="3000" b="1">
          <a:solidFill>
            <a:schemeClr val="bg1"/>
          </a:solidFill>
          <a:latin typeface="Arial" charset="0"/>
          <a:cs typeface="Arial" charset="0"/>
        </a:defRPr>
      </a:lvl3pPr>
      <a:lvl4pPr algn="l" rtl="0" eaLnBrk="0" fontAlgn="base" hangingPunct="0">
        <a:spcBef>
          <a:spcPct val="0"/>
        </a:spcBef>
        <a:spcAft>
          <a:spcPct val="0"/>
        </a:spcAft>
        <a:defRPr sz="3000" b="1">
          <a:solidFill>
            <a:schemeClr val="bg1"/>
          </a:solidFill>
          <a:latin typeface="Arial" charset="0"/>
          <a:cs typeface="Arial" charset="0"/>
        </a:defRPr>
      </a:lvl4pPr>
      <a:lvl5pPr algn="l" rtl="0" eaLnBrk="0" fontAlgn="base" hangingPunct="0">
        <a:spcBef>
          <a:spcPct val="0"/>
        </a:spcBef>
        <a:spcAft>
          <a:spcPct val="0"/>
        </a:spcAft>
        <a:defRPr sz="3000" b="1">
          <a:solidFill>
            <a:schemeClr val="bg1"/>
          </a:solidFill>
          <a:latin typeface="Arial" charset="0"/>
          <a:cs typeface="Arial" charset="0"/>
        </a:defRPr>
      </a:lvl5pPr>
      <a:lvl6pPr marL="457200" algn="l" rtl="0" fontAlgn="base">
        <a:spcBef>
          <a:spcPct val="0"/>
        </a:spcBef>
        <a:spcAft>
          <a:spcPct val="0"/>
        </a:spcAft>
        <a:defRPr sz="3000" b="1">
          <a:solidFill>
            <a:schemeClr val="bg1"/>
          </a:solidFill>
          <a:latin typeface="Arial" charset="0"/>
          <a:cs typeface="Arial" charset="0"/>
        </a:defRPr>
      </a:lvl6pPr>
      <a:lvl7pPr marL="914400" algn="l" rtl="0" fontAlgn="base">
        <a:spcBef>
          <a:spcPct val="0"/>
        </a:spcBef>
        <a:spcAft>
          <a:spcPct val="0"/>
        </a:spcAft>
        <a:defRPr sz="3000" b="1">
          <a:solidFill>
            <a:schemeClr val="bg1"/>
          </a:solidFill>
          <a:latin typeface="Arial" charset="0"/>
          <a:cs typeface="Arial" charset="0"/>
        </a:defRPr>
      </a:lvl7pPr>
      <a:lvl8pPr marL="1371600" algn="l" rtl="0" fontAlgn="base">
        <a:spcBef>
          <a:spcPct val="0"/>
        </a:spcBef>
        <a:spcAft>
          <a:spcPct val="0"/>
        </a:spcAft>
        <a:defRPr sz="3000" b="1">
          <a:solidFill>
            <a:schemeClr val="bg1"/>
          </a:solidFill>
          <a:latin typeface="Arial" charset="0"/>
          <a:cs typeface="Arial" charset="0"/>
        </a:defRPr>
      </a:lvl8pPr>
      <a:lvl9pPr marL="1828800" algn="l" rtl="0" fontAlgn="base">
        <a:spcBef>
          <a:spcPct val="0"/>
        </a:spcBef>
        <a:spcAft>
          <a:spcPct val="0"/>
        </a:spcAft>
        <a:defRPr sz="3000" b="1">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a:solidFill>
            <a:schemeClr val="tx1"/>
          </a:solidFill>
          <a:latin typeface="+mn-lt"/>
          <a:cs typeface="+mn-cs"/>
        </a:defRPr>
      </a:lvl2pPr>
      <a:lvl3pPr marL="1143000" indent="-228600" algn="l" rtl="0" eaLnBrk="0" fontAlgn="base" hangingPunct="0">
        <a:spcBef>
          <a:spcPct val="20000"/>
        </a:spcBef>
        <a:spcAft>
          <a:spcPct val="0"/>
        </a:spcAft>
        <a:buChar char="•"/>
        <a:defRPr sz="2000">
          <a:solidFill>
            <a:schemeClr val="tx1"/>
          </a:solidFill>
          <a:latin typeface="+mn-lt"/>
          <a:cs typeface="+mn-cs"/>
        </a:defRPr>
      </a:lvl3pPr>
      <a:lvl4pPr marL="1600200" indent="-228600" algn="l" rtl="0" eaLnBrk="0" fontAlgn="base" hangingPunct="0">
        <a:spcBef>
          <a:spcPct val="20000"/>
        </a:spcBef>
        <a:spcAft>
          <a:spcPct val="0"/>
        </a:spcAft>
        <a:buSzPct val="70000"/>
        <a:buFont typeface="Arial" charset="0"/>
        <a:buChar char="–"/>
        <a:defRPr>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bwMode="auto">
          <a:xfrm>
            <a:off x="685800" y="3200400"/>
            <a:ext cx="7772400" cy="3152775"/>
          </a:xfrm>
          <a:ln>
            <a:miter lim="800000"/>
            <a:headEnd/>
            <a:tailEnd/>
          </a:ln>
        </p:spPr>
        <p:txBody>
          <a:bodyPr vert="horz" wrap="square" lIns="91440" tIns="45720" rIns="91440" bIns="45720" numCol="1" anchor="t" anchorCtr="0" compatLnSpc="1">
            <a:prstTxWarp prst="textNoShape">
              <a:avLst/>
            </a:prstTxWarp>
          </a:bodyPr>
          <a:lstStyle/>
          <a:p>
            <a:r>
              <a:rPr lang="ru-RU" sz="4000" dirty="0" smtClean="0">
                <a:solidFill>
                  <a:schemeClr val="bg1"/>
                </a:solidFill>
                <a:latin typeface="+mn-lt"/>
              </a:rPr>
              <a:t>Поведенческие исследования и </a:t>
            </a:r>
            <a:r>
              <a:rPr lang="ru-RU" sz="4000" dirty="0" smtClean="0">
                <a:solidFill>
                  <a:schemeClr val="bg1"/>
                </a:solidFill>
                <a:latin typeface="+mn-lt"/>
              </a:rPr>
              <a:t>защита прав потребителей финансовых услуг</a:t>
            </a:r>
            <a:r>
              <a:rPr lang="en-US" sz="3200" dirty="0" smtClean="0">
                <a:solidFill>
                  <a:schemeClr val="bg1"/>
                </a:solidFill>
                <a:latin typeface="+mn-lt"/>
              </a:rPr>
              <a:t/>
            </a:r>
            <a:br>
              <a:rPr lang="en-US" sz="3200" dirty="0" smtClean="0">
                <a:solidFill>
                  <a:schemeClr val="bg1"/>
                </a:solidFill>
                <a:latin typeface="+mn-lt"/>
              </a:rPr>
            </a:br>
            <a:r>
              <a:rPr lang="ru-RU" sz="1800" dirty="0" smtClean="0">
                <a:solidFill>
                  <a:schemeClr val="bg1"/>
                </a:solidFill>
                <a:latin typeface="+mn-lt"/>
              </a:rPr>
              <a:t>Конференция РМЦ «</a:t>
            </a:r>
            <a:r>
              <a:rPr lang="ru-RU" sz="1800" b="1" dirty="0" smtClean="0">
                <a:solidFill>
                  <a:schemeClr val="bg1"/>
                </a:solidFill>
              </a:rPr>
              <a:t>Точки </a:t>
            </a:r>
            <a:r>
              <a:rPr lang="ru-RU" sz="1800" b="1" dirty="0">
                <a:solidFill>
                  <a:schemeClr val="bg1"/>
                </a:solidFill>
              </a:rPr>
              <a:t>роста: как</a:t>
            </a:r>
            <a:br>
              <a:rPr lang="ru-RU" sz="1800" b="1" dirty="0">
                <a:solidFill>
                  <a:schemeClr val="bg1"/>
                </a:solidFill>
              </a:rPr>
            </a:br>
            <a:r>
              <a:rPr lang="ru-RU" sz="1800" b="1" dirty="0">
                <a:solidFill>
                  <a:schemeClr val="bg1"/>
                </a:solidFill>
              </a:rPr>
              <a:t>новации регулирования в микрофинансировании повлияют на </a:t>
            </a:r>
            <a:r>
              <a:rPr lang="ru-RU" sz="1800" b="1" dirty="0" smtClean="0">
                <a:solidFill>
                  <a:schemeClr val="bg1"/>
                </a:solidFill>
              </a:rPr>
              <a:t>качество управления </a:t>
            </a:r>
            <a:r>
              <a:rPr lang="ru-RU" sz="1800" b="1" dirty="0">
                <a:solidFill>
                  <a:schemeClr val="bg1"/>
                </a:solidFill>
              </a:rPr>
              <a:t>рисками и лояльность </a:t>
            </a:r>
            <a:r>
              <a:rPr lang="ru-RU" sz="1800" b="1" dirty="0" smtClean="0">
                <a:solidFill>
                  <a:schemeClr val="bg1"/>
                </a:solidFill>
              </a:rPr>
              <a:t>клиентов»</a:t>
            </a:r>
            <a:br>
              <a:rPr lang="ru-RU" sz="1800" b="1" dirty="0" smtClean="0">
                <a:solidFill>
                  <a:schemeClr val="bg1"/>
                </a:solidFill>
              </a:rPr>
            </a:br>
            <a:r>
              <a:rPr lang="ru-RU" sz="3600" dirty="0" smtClean="0">
                <a:solidFill>
                  <a:schemeClr val="bg1"/>
                </a:solidFill>
                <a:latin typeface="+mn-lt"/>
              </a:rPr>
              <a:t/>
            </a:r>
            <a:br>
              <a:rPr lang="ru-RU" sz="3600" dirty="0" smtClean="0">
                <a:solidFill>
                  <a:schemeClr val="bg1"/>
                </a:solidFill>
                <a:latin typeface="+mn-lt"/>
              </a:rPr>
            </a:br>
            <a:r>
              <a:rPr lang="ru-RU" sz="2000" dirty="0" smtClean="0">
                <a:solidFill>
                  <a:schemeClr val="bg1"/>
                </a:solidFill>
                <a:latin typeface="+mn-lt"/>
              </a:rPr>
              <a:t>Москва</a:t>
            </a:r>
            <a:r>
              <a:rPr lang="ru-RU" sz="2000" dirty="0" smtClean="0">
                <a:solidFill>
                  <a:schemeClr val="bg1"/>
                </a:solidFill>
                <a:latin typeface="+mn-lt"/>
              </a:rPr>
              <a:t>, 18 апреля 2013 </a:t>
            </a:r>
            <a:r>
              <a:rPr lang="ru-RU" sz="2000" dirty="0" smtClean="0">
                <a:solidFill>
                  <a:schemeClr val="bg1"/>
                </a:solidFill>
                <a:latin typeface="+mn-lt"/>
              </a:rPr>
              <a:t>г.</a:t>
            </a:r>
            <a:endParaRPr lang="en-US" sz="2000" dirty="0" smtClean="0">
              <a:solidFill>
                <a:schemeClr val="bg1"/>
              </a:solidFill>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5.  Готовность выразить обратную связь (мнения, претензии, жалобы) </a:t>
            </a:r>
            <a:endParaRPr lang="ru-RU" dirty="0"/>
          </a:p>
        </p:txBody>
      </p:sp>
      <p:sp>
        <p:nvSpPr>
          <p:cNvPr id="3" name="Объект 2"/>
          <p:cNvSpPr>
            <a:spLocks noGrp="1"/>
          </p:cNvSpPr>
          <p:nvPr>
            <p:ph idx="1"/>
          </p:nvPr>
        </p:nvSpPr>
        <p:spPr/>
        <p:txBody>
          <a:bodyPr/>
          <a:lstStyle/>
          <a:p>
            <a:pPr lvl="1"/>
            <a:r>
              <a:rPr lang="ru-RU" dirty="0" smtClean="0"/>
              <a:t>Не столько демографические характеристики, сколько личностные особенности и организация процесса получения обратной связи влияют на активность использования систем обратной связи</a:t>
            </a:r>
            <a:endParaRPr lang="ru-RU" dirty="0"/>
          </a:p>
          <a:p>
            <a:pPr lvl="1"/>
            <a:endParaRPr lang="ru-RU" dirty="0"/>
          </a:p>
          <a:p>
            <a:pPr lvl="1"/>
            <a:r>
              <a:rPr lang="ru-RU" dirty="0" smtClean="0"/>
              <a:t>Влияние опыта других потребителей и социальных норм</a:t>
            </a:r>
            <a:endParaRPr lang="ru-RU" dirty="0"/>
          </a:p>
          <a:p>
            <a:endParaRPr lang="ru-RU" dirty="0"/>
          </a:p>
        </p:txBody>
      </p:sp>
      <p:sp>
        <p:nvSpPr>
          <p:cNvPr id="4" name="Номер слайда 3"/>
          <p:cNvSpPr>
            <a:spLocks noGrp="1"/>
          </p:cNvSpPr>
          <p:nvPr>
            <p:ph type="sldNum" sz="quarter" idx="10"/>
          </p:nvPr>
        </p:nvSpPr>
        <p:spPr/>
        <p:txBody>
          <a:bodyPr/>
          <a:lstStyle/>
          <a:p>
            <a:pPr algn="r" rtl="0" fontAlgn="base">
              <a:spcBef>
                <a:spcPct val="0"/>
              </a:spcBef>
              <a:spcAft>
                <a:spcPct val="0"/>
              </a:spcAft>
              <a:defRPr/>
            </a:pPr>
            <a:fld id="{A379A6BA-F361-4405-B4F7-55AFBE2D9DB4}" type="slidenum">
              <a:rPr lang="en-US" sz="1200" kern="1200" smtClean="0">
                <a:solidFill>
                  <a:srgbClr val="000000">
                    <a:tint val="75000"/>
                  </a:srgbClr>
                </a:solidFill>
                <a:latin typeface="Arial" pitchFamily="34" charset="0"/>
                <a:ea typeface="+mn-ea"/>
                <a:cs typeface="Arial" pitchFamily="34" charset="0"/>
              </a:rPr>
              <a:pPr algn="r" rtl="0" fontAlgn="base">
                <a:spcBef>
                  <a:spcPct val="0"/>
                </a:spcBef>
                <a:spcAft>
                  <a:spcPct val="0"/>
                </a:spcAft>
                <a:defRPr/>
              </a:pPr>
              <a:t>10</a:t>
            </a:fld>
            <a:endParaRPr lang="en-US" sz="1200" kern="1200" dirty="0">
              <a:solidFill>
                <a:srgbClr val="000000">
                  <a:tint val="75000"/>
                </a:srgbClr>
              </a:solidFill>
              <a:latin typeface="Arial" pitchFamily="34" charset="0"/>
              <a:ea typeface="+mn-ea"/>
              <a:cs typeface="Arial" pitchFamily="34" charset="0"/>
            </a:endParaRPr>
          </a:p>
        </p:txBody>
      </p:sp>
    </p:spTree>
    <p:extLst>
      <p:ext uri="{BB962C8B-B14F-4D97-AF65-F5344CB8AC3E}">
        <p14:creationId xmlns:p14="http://schemas.microsoft.com/office/powerpoint/2010/main" val="1511494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6.  «Психология бедности»</a:t>
            </a:r>
            <a:endParaRPr lang="ru-RU" dirty="0"/>
          </a:p>
        </p:txBody>
      </p:sp>
      <p:sp>
        <p:nvSpPr>
          <p:cNvPr id="3" name="Объект 2"/>
          <p:cNvSpPr>
            <a:spLocks noGrp="1"/>
          </p:cNvSpPr>
          <p:nvPr>
            <p:ph idx="1"/>
          </p:nvPr>
        </p:nvSpPr>
        <p:spPr/>
        <p:txBody>
          <a:bodyPr/>
          <a:lstStyle/>
          <a:p>
            <a:r>
              <a:rPr lang="ru-RU" dirty="0" smtClean="0"/>
              <a:t>На качество финансовых решений сильное влияние оказывает ограниченность финансовых ресурсов и необходимость выбора при их распределении</a:t>
            </a:r>
          </a:p>
          <a:p>
            <a:endParaRPr lang="ru-RU" dirty="0" smtClean="0"/>
          </a:p>
          <a:p>
            <a:r>
              <a:rPr lang="ru-RU" i="1" dirty="0" smtClean="0"/>
              <a:t>Пример: </a:t>
            </a:r>
            <a:r>
              <a:rPr lang="ru-RU" dirty="0" smtClean="0"/>
              <a:t>Защита прав потребителей – обязательное изучение платежеспособности, учет особенностей определенных групп (напр., пенсионеры и т.п.)</a:t>
            </a:r>
            <a:endParaRPr lang="ru-RU" dirty="0"/>
          </a:p>
        </p:txBody>
      </p:sp>
      <p:sp>
        <p:nvSpPr>
          <p:cNvPr id="4" name="Номер слайда 3"/>
          <p:cNvSpPr>
            <a:spLocks noGrp="1"/>
          </p:cNvSpPr>
          <p:nvPr>
            <p:ph type="sldNum" sz="quarter" idx="10"/>
          </p:nvPr>
        </p:nvSpPr>
        <p:spPr/>
        <p:txBody>
          <a:bodyPr/>
          <a:lstStyle/>
          <a:p>
            <a:pPr algn="r" rtl="0" fontAlgn="base">
              <a:spcBef>
                <a:spcPct val="0"/>
              </a:spcBef>
              <a:spcAft>
                <a:spcPct val="0"/>
              </a:spcAft>
              <a:defRPr/>
            </a:pPr>
            <a:fld id="{A379A6BA-F361-4405-B4F7-55AFBE2D9DB4}" type="slidenum">
              <a:rPr lang="en-US" sz="1200" kern="1200" smtClean="0">
                <a:solidFill>
                  <a:srgbClr val="000000">
                    <a:tint val="75000"/>
                  </a:srgbClr>
                </a:solidFill>
                <a:latin typeface="Arial" pitchFamily="34" charset="0"/>
                <a:ea typeface="+mn-ea"/>
                <a:cs typeface="Arial" pitchFamily="34" charset="0"/>
              </a:rPr>
              <a:pPr algn="r" rtl="0" fontAlgn="base">
                <a:spcBef>
                  <a:spcPct val="0"/>
                </a:spcBef>
                <a:spcAft>
                  <a:spcPct val="0"/>
                </a:spcAft>
                <a:defRPr/>
              </a:pPr>
              <a:t>11</a:t>
            </a:fld>
            <a:endParaRPr lang="en-US" sz="1200" kern="1200" dirty="0">
              <a:solidFill>
                <a:srgbClr val="000000">
                  <a:tint val="75000"/>
                </a:srgbClr>
              </a:solidFill>
              <a:latin typeface="Arial" pitchFamily="34" charset="0"/>
              <a:ea typeface="+mn-ea"/>
              <a:cs typeface="Arial" pitchFamily="34" charset="0"/>
            </a:endParaRPr>
          </a:p>
        </p:txBody>
      </p:sp>
    </p:spTree>
    <p:extLst>
      <p:ext uri="{BB962C8B-B14F-4D97-AF65-F5344CB8AC3E}">
        <p14:creationId xmlns:p14="http://schemas.microsoft.com/office/powerpoint/2010/main" val="2038281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 y="0"/>
            <a:ext cx="9321800" cy="6851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44996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ea typeface="ＭＳ Ｐゴシック" pitchFamily="34" charset="-128"/>
              </a:rPr>
              <a:t>CGAP</a:t>
            </a:r>
          </a:p>
        </p:txBody>
      </p:sp>
      <p:sp>
        <p:nvSpPr>
          <p:cNvPr id="12291" name="Content Placeholder 4"/>
          <p:cNvSpPr>
            <a:spLocks noGrp="1"/>
          </p:cNvSpPr>
          <p:nvPr>
            <p:ph idx="1"/>
          </p:nvPr>
        </p:nvSpPr>
        <p:spPr/>
        <p:txBody>
          <a:bodyPr/>
          <a:lstStyle/>
          <a:p>
            <a:pPr lvl="1"/>
            <a:r>
              <a:rPr lang="ru-RU" smtClean="0"/>
              <a:t>Глобальный ресурсный центр по вопросам доступности финансовых услуг</a:t>
            </a:r>
            <a:endParaRPr lang="en-US" smtClean="0"/>
          </a:p>
          <a:p>
            <a:pPr lvl="1"/>
            <a:r>
              <a:rPr lang="ru-RU" smtClean="0"/>
              <a:t>Консорциум из </a:t>
            </a:r>
            <a:r>
              <a:rPr lang="en-US" smtClean="0"/>
              <a:t>33 </a:t>
            </a:r>
            <a:r>
              <a:rPr lang="ru-RU" smtClean="0"/>
              <a:t>членов</a:t>
            </a:r>
            <a:r>
              <a:rPr lang="en-US" smtClean="0"/>
              <a:t>, </a:t>
            </a:r>
            <a:r>
              <a:rPr lang="ru-RU" smtClean="0"/>
              <a:t>часть Всемирного банка</a:t>
            </a:r>
            <a:endParaRPr lang="en-US" smtClean="0"/>
          </a:p>
          <a:p>
            <a:pPr lvl="1"/>
            <a:r>
              <a:rPr lang="ru-RU" smtClean="0"/>
              <a:t>Исполнительный партнер Глобального партнерства по финансовой доступности   «Группы 20» </a:t>
            </a:r>
            <a:r>
              <a:rPr lang="en-US" smtClean="0"/>
              <a:t>(GPFI)</a:t>
            </a:r>
            <a:endParaRPr lang="ru-RU" smtClean="0"/>
          </a:p>
          <a:p>
            <a:pPr lvl="1"/>
            <a:endParaRPr lang="ru-RU" smtClean="0"/>
          </a:p>
          <a:p>
            <a:pPr lvl="1"/>
            <a:r>
              <a:rPr lang="ru-RU" smtClean="0"/>
              <a:t>Деятельность: </a:t>
            </a:r>
          </a:p>
          <a:p>
            <a:pPr lvl="2"/>
            <a:r>
              <a:rPr lang="ru-RU" smtClean="0"/>
              <a:t>исследования рынка, разработка и продвижение стандартов, разработка инновационных решений, оказание консультационной поддержки государственным органам, поставщикам финансовых услуг, донорам и инвесторам</a:t>
            </a:r>
            <a:endParaRPr lang="en-US" smtClean="0"/>
          </a:p>
          <a:p>
            <a:pPr lvl="1"/>
            <a:endParaRPr lang="en-US" smtClean="0"/>
          </a:p>
          <a:p>
            <a:pPr lvl="1"/>
            <a:endParaRPr lang="en-US" smtClean="0"/>
          </a:p>
        </p:txBody>
      </p:sp>
      <p:pic>
        <p:nvPicPr>
          <p:cNvPr id="12292" name="Content Placeholder 3" descr="GPFI_Colo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778250"/>
            <a:ext cx="149860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94166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t>По результатам исследований: </a:t>
            </a:r>
            <a:endParaRPr lang="ru-RU" dirty="0"/>
          </a:p>
        </p:txBody>
      </p:sp>
      <p:sp>
        <p:nvSpPr>
          <p:cNvPr id="5" name="Объект 4"/>
          <p:cNvSpPr>
            <a:spLocks noGrp="1"/>
          </p:cNvSpPr>
          <p:nvPr>
            <p:ph idx="1"/>
          </p:nvPr>
        </p:nvSpPr>
        <p:spPr>
          <a:xfrm>
            <a:off x="457200" y="1295400"/>
            <a:ext cx="8229600" cy="4830763"/>
          </a:xfrm>
        </p:spPr>
        <p:txBody>
          <a:bodyPr/>
          <a:lstStyle/>
          <a:p>
            <a:r>
              <a:rPr lang="ru-RU" sz="2400" dirty="0" smtClean="0"/>
              <a:t>Традиционные методы защиты прав потребителей не всегда достаточны для некоторых потребительских сегментов</a:t>
            </a:r>
          </a:p>
          <a:p>
            <a:r>
              <a:rPr lang="ru-RU" sz="2400" dirty="0" smtClean="0"/>
              <a:t>Применение поведенческих подходов позволяет учесть как потребности определенных групп потребителей, так и особенности различных видов продуктов и поставщиков финансовых услуг</a:t>
            </a:r>
          </a:p>
          <a:p>
            <a:r>
              <a:rPr lang="ru-RU" sz="2400" dirty="0" smtClean="0"/>
              <a:t>Финансовая грамотность и принятие финансовых решений – это те сферы, где влияние поведенческих факторов на потребителей особенно сильно (неоптимальные решения и продукты, риски чрезмерной задолженности и экономической уязвимости и т.п.)</a:t>
            </a:r>
            <a:r>
              <a:rPr lang="en-US" sz="2400" dirty="0" smtClean="0"/>
              <a:t> </a:t>
            </a:r>
            <a:endParaRPr lang="ru-RU" sz="2400" dirty="0"/>
          </a:p>
          <a:p>
            <a:endParaRPr lang="ru-RU" dirty="0"/>
          </a:p>
        </p:txBody>
      </p:sp>
    </p:spTree>
    <p:extLst>
      <p:ext uri="{BB962C8B-B14F-4D97-AF65-F5344CB8AC3E}">
        <p14:creationId xmlns:p14="http://schemas.microsoft.com/office/powerpoint/2010/main" val="2380341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274638"/>
            <a:ext cx="8839200" cy="527050"/>
          </a:xfrm>
        </p:spPr>
        <p:txBody>
          <a:bodyPr/>
          <a:lstStyle/>
          <a:p>
            <a:r>
              <a:rPr lang="ru-RU" dirty="0" smtClean="0"/>
              <a:t>1.  Психологические барьеры </a:t>
            </a:r>
            <a:endParaRPr lang="ru-RU" dirty="0"/>
          </a:p>
        </p:txBody>
      </p:sp>
      <p:sp>
        <p:nvSpPr>
          <p:cNvPr id="3" name="Объект 2"/>
          <p:cNvSpPr>
            <a:spLocks noGrp="1"/>
          </p:cNvSpPr>
          <p:nvPr>
            <p:ph idx="1"/>
          </p:nvPr>
        </p:nvSpPr>
        <p:spPr/>
        <p:txBody>
          <a:bodyPr/>
          <a:lstStyle/>
          <a:p>
            <a:pPr lvl="1"/>
            <a:r>
              <a:rPr lang="ru-RU" dirty="0" smtClean="0"/>
              <a:t>Влияние способов (каналов) предоставления продуктов, а также сложности и продолжительности процесса получения услуг</a:t>
            </a:r>
            <a:endParaRPr lang="ru-RU" dirty="0"/>
          </a:p>
          <a:p>
            <a:pPr lvl="1"/>
            <a:r>
              <a:rPr lang="ru-RU" dirty="0" smtClean="0"/>
              <a:t>Психологические факторы, заставляющие потребителей выбирать продукты не на основании их объективных свойств</a:t>
            </a:r>
          </a:p>
          <a:p>
            <a:pPr lvl="1"/>
            <a:r>
              <a:rPr lang="ru-RU" dirty="0" smtClean="0"/>
              <a:t>Потребители не всегда выбирают продукт высшего качества, т.к. указанные выше факторы могут перевесить</a:t>
            </a:r>
            <a:endParaRPr lang="ru-RU" dirty="0"/>
          </a:p>
          <a:p>
            <a:pPr marL="0" indent="0">
              <a:buNone/>
            </a:pPr>
            <a:r>
              <a:rPr lang="en-US" sz="2000" dirty="0" smtClean="0"/>
              <a:t>. </a:t>
            </a:r>
            <a:endParaRPr lang="ru-RU" sz="4000" dirty="0"/>
          </a:p>
          <a:p>
            <a:endParaRPr lang="ru-RU" dirty="0"/>
          </a:p>
        </p:txBody>
      </p:sp>
      <p:sp>
        <p:nvSpPr>
          <p:cNvPr id="4" name="Номер слайда 3"/>
          <p:cNvSpPr>
            <a:spLocks noGrp="1"/>
          </p:cNvSpPr>
          <p:nvPr>
            <p:ph type="sldNum" sz="quarter" idx="10"/>
          </p:nvPr>
        </p:nvSpPr>
        <p:spPr/>
        <p:txBody>
          <a:bodyPr/>
          <a:lstStyle/>
          <a:p>
            <a:pPr algn="r" rtl="0" fontAlgn="base">
              <a:spcBef>
                <a:spcPct val="0"/>
              </a:spcBef>
              <a:spcAft>
                <a:spcPct val="0"/>
              </a:spcAft>
              <a:defRPr/>
            </a:pPr>
            <a:fld id="{A379A6BA-F361-4405-B4F7-55AFBE2D9DB4}" type="slidenum">
              <a:rPr lang="en-US" sz="1200" kern="1200" smtClean="0">
                <a:solidFill>
                  <a:srgbClr val="000000">
                    <a:tint val="75000"/>
                  </a:srgbClr>
                </a:solidFill>
                <a:latin typeface="Arial" pitchFamily="34" charset="0"/>
                <a:ea typeface="+mn-ea"/>
                <a:cs typeface="Arial" pitchFamily="34" charset="0"/>
              </a:rPr>
              <a:pPr algn="r" rtl="0" fontAlgn="base">
                <a:spcBef>
                  <a:spcPct val="0"/>
                </a:spcBef>
                <a:spcAft>
                  <a:spcPct val="0"/>
                </a:spcAft>
                <a:defRPr/>
              </a:pPr>
              <a:t>4</a:t>
            </a:fld>
            <a:endParaRPr lang="en-US" sz="1200" kern="1200" dirty="0">
              <a:solidFill>
                <a:srgbClr val="000000">
                  <a:tint val="75000"/>
                </a:srgbClr>
              </a:solidFill>
              <a:latin typeface="Arial" pitchFamily="34" charset="0"/>
              <a:ea typeface="+mn-ea"/>
              <a:cs typeface="Arial" pitchFamily="34" charset="0"/>
            </a:endParaRPr>
          </a:p>
        </p:txBody>
      </p:sp>
    </p:spTree>
    <p:extLst>
      <p:ext uri="{BB962C8B-B14F-4D97-AF65-F5344CB8AC3E}">
        <p14:creationId xmlns:p14="http://schemas.microsoft.com/office/powerpoint/2010/main" val="2487346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Пример: Влияние </a:t>
            </a:r>
            <a:r>
              <a:rPr lang="ru-RU" dirty="0"/>
              <a:t>опций по умолчанию </a:t>
            </a:r>
          </a:p>
        </p:txBody>
      </p:sp>
      <p:sp>
        <p:nvSpPr>
          <p:cNvPr id="4" name="Номер слайда 3"/>
          <p:cNvSpPr>
            <a:spLocks noGrp="1"/>
          </p:cNvSpPr>
          <p:nvPr>
            <p:ph type="sldNum" sz="quarter" idx="10"/>
          </p:nvPr>
        </p:nvSpPr>
        <p:spPr/>
        <p:txBody>
          <a:bodyPr/>
          <a:lstStyle/>
          <a:p>
            <a:pPr algn="r" rtl="0" fontAlgn="base">
              <a:spcBef>
                <a:spcPct val="0"/>
              </a:spcBef>
              <a:spcAft>
                <a:spcPct val="0"/>
              </a:spcAft>
              <a:defRPr/>
            </a:pPr>
            <a:fld id="{A379A6BA-F361-4405-B4F7-55AFBE2D9DB4}" type="slidenum">
              <a:rPr lang="en-US" sz="1200" kern="1200" smtClean="0">
                <a:solidFill>
                  <a:srgbClr val="000000">
                    <a:tint val="75000"/>
                  </a:srgbClr>
                </a:solidFill>
                <a:latin typeface="Arial" pitchFamily="34" charset="0"/>
                <a:ea typeface="+mn-ea"/>
                <a:cs typeface="Arial" pitchFamily="34" charset="0"/>
              </a:rPr>
              <a:pPr algn="r" rtl="0" fontAlgn="base">
                <a:spcBef>
                  <a:spcPct val="0"/>
                </a:spcBef>
                <a:spcAft>
                  <a:spcPct val="0"/>
                </a:spcAft>
                <a:defRPr/>
              </a:pPr>
              <a:t>5</a:t>
            </a:fld>
            <a:endParaRPr lang="en-US" sz="1200" kern="1200" dirty="0">
              <a:solidFill>
                <a:srgbClr val="000000">
                  <a:tint val="75000"/>
                </a:srgbClr>
              </a:solidFill>
              <a:latin typeface="Arial" pitchFamily="34" charset="0"/>
              <a:ea typeface="+mn-ea"/>
              <a:cs typeface="Arial" pitchFamily="34" charset="0"/>
            </a:endParaRPr>
          </a:p>
        </p:txBody>
      </p:sp>
      <p:graphicFrame>
        <p:nvGraphicFramePr>
          <p:cNvPr id="5" name="Диаграмма 4"/>
          <p:cNvGraphicFramePr>
            <a:graphicFrameLocks/>
          </p:cNvGraphicFramePr>
          <p:nvPr>
            <p:extLst>
              <p:ext uri="{D42A27DB-BD31-4B8C-83A1-F6EECF244321}">
                <p14:modId xmlns:p14="http://schemas.microsoft.com/office/powerpoint/2010/main" val="261539718"/>
              </p:ext>
            </p:extLst>
          </p:nvPr>
        </p:nvGraphicFramePr>
        <p:xfrm>
          <a:off x="1295400" y="1371600"/>
          <a:ext cx="62484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6" name="Прямоугольник 5"/>
          <p:cNvSpPr/>
          <p:nvPr/>
        </p:nvSpPr>
        <p:spPr>
          <a:xfrm>
            <a:off x="4267200" y="6242447"/>
            <a:ext cx="4572000" cy="615553"/>
          </a:xfrm>
          <a:prstGeom prst="rect">
            <a:avLst/>
          </a:prstGeom>
        </p:spPr>
        <p:txBody>
          <a:bodyPr>
            <a:spAutoFit/>
          </a:bodyPr>
          <a:lstStyle/>
          <a:p>
            <a:endParaRPr lang="ru-RU" dirty="0"/>
          </a:p>
          <a:p>
            <a:r>
              <a:rPr lang="en-US" sz="1600" dirty="0"/>
              <a:t>Johnson &amp; Goldstein, </a:t>
            </a:r>
            <a:r>
              <a:rPr lang="en-US" sz="1600" i="1" dirty="0"/>
              <a:t>Science, </a:t>
            </a:r>
            <a:r>
              <a:rPr lang="en-US" sz="1600" dirty="0"/>
              <a:t>2003 </a:t>
            </a:r>
            <a:endParaRPr lang="ru-RU" sz="1600" dirty="0"/>
          </a:p>
        </p:txBody>
      </p:sp>
    </p:spTree>
    <p:extLst>
      <p:ext uri="{BB962C8B-B14F-4D97-AF65-F5344CB8AC3E}">
        <p14:creationId xmlns:p14="http://schemas.microsoft.com/office/powerpoint/2010/main" val="2372722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2.  Желание иметь выбор и ассортимент продуктов</a:t>
            </a:r>
            <a:endParaRPr lang="ru-RU" dirty="0"/>
          </a:p>
        </p:txBody>
      </p:sp>
      <p:sp>
        <p:nvSpPr>
          <p:cNvPr id="3" name="Объект 2"/>
          <p:cNvSpPr>
            <a:spLocks noGrp="1"/>
          </p:cNvSpPr>
          <p:nvPr>
            <p:ph idx="1"/>
          </p:nvPr>
        </p:nvSpPr>
        <p:spPr>
          <a:xfrm>
            <a:off x="457200" y="1752600"/>
            <a:ext cx="8229600" cy="4373563"/>
          </a:xfrm>
        </p:spPr>
        <p:txBody>
          <a:bodyPr/>
          <a:lstStyle/>
          <a:p>
            <a:pPr lvl="1"/>
            <a:r>
              <a:rPr lang="ru-RU" dirty="0" smtClean="0"/>
              <a:t>Ограниченность внимания влияет на поведение и принятие решений</a:t>
            </a:r>
            <a:endParaRPr lang="ru-RU" dirty="0"/>
          </a:p>
          <a:p>
            <a:pPr lvl="1"/>
            <a:r>
              <a:rPr lang="ru-RU" dirty="0" smtClean="0"/>
              <a:t>Эмоциональные факторы, влияющие на выбор</a:t>
            </a:r>
            <a:endParaRPr lang="ru-RU" dirty="0"/>
          </a:p>
          <a:p>
            <a:pPr lvl="1"/>
            <a:r>
              <a:rPr lang="ru-RU" dirty="0" smtClean="0"/>
              <a:t>Адекватность информации для принятия потребительских решений (например, законодательно определенные способы раскрытия процентной ставки)</a:t>
            </a:r>
          </a:p>
          <a:p>
            <a:pPr lvl="1"/>
            <a:r>
              <a:rPr lang="ru-RU" dirty="0" smtClean="0"/>
              <a:t>Переоценка собственных сил и необоснованный оптимизм</a:t>
            </a:r>
            <a:endParaRPr lang="ru-RU" dirty="0"/>
          </a:p>
          <a:p>
            <a:pPr marL="0" indent="0">
              <a:buNone/>
            </a:pPr>
            <a:endParaRPr lang="ru-RU" sz="4000" dirty="0"/>
          </a:p>
        </p:txBody>
      </p:sp>
      <p:sp>
        <p:nvSpPr>
          <p:cNvPr id="4" name="Номер слайда 3"/>
          <p:cNvSpPr>
            <a:spLocks noGrp="1"/>
          </p:cNvSpPr>
          <p:nvPr>
            <p:ph type="sldNum" sz="quarter" idx="10"/>
          </p:nvPr>
        </p:nvSpPr>
        <p:spPr/>
        <p:txBody>
          <a:bodyPr/>
          <a:lstStyle/>
          <a:p>
            <a:pPr algn="r" rtl="0" fontAlgn="base">
              <a:spcBef>
                <a:spcPct val="0"/>
              </a:spcBef>
              <a:spcAft>
                <a:spcPct val="0"/>
              </a:spcAft>
              <a:defRPr/>
            </a:pPr>
            <a:fld id="{A379A6BA-F361-4405-B4F7-55AFBE2D9DB4}" type="slidenum">
              <a:rPr lang="en-US" sz="1200" kern="1200" smtClean="0">
                <a:solidFill>
                  <a:srgbClr val="000000">
                    <a:tint val="75000"/>
                  </a:srgbClr>
                </a:solidFill>
                <a:latin typeface="Arial" pitchFamily="34" charset="0"/>
                <a:ea typeface="+mn-ea"/>
                <a:cs typeface="Arial" pitchFamily="34" charset="0"/>
              </a:rPr>
              <a:pPr algn="r" rtl="0" fontAlgn="base">
                <a:spcBef>
                  <a:spcPct val="0"/>
                </a:spcBef>
                <a:spcAft>
                  <a:spcPct val="0"/>
                </a:spcAft>
                <a:defRPr/>
              </a:pPr>
              <a:t>6</a:t>
            </a:fld>
            <a:endParaRPr lang="en-US" sz="1200" kern="1200" dirty="0">
              <a:solidFill>
                <a:srgbClr val="000000">
                  <a:tint val="75000"/>
                </a:srgbClr>
              </a:solidFill>
              <a:latin typeface="Arial" pitchFamily="34" charset="0"/>
              <a:ea typeface="+mn-ea"/>
              <a:cs typeface="Arial" pitchFamily="34" charset="0"/>
            </a:endParaRPr>
          </a:p>
        </p:txBody>
      </p:sp>
    </p:spTree>
    <p:extLst>
      <p:ext uri="{BB962C8B-B14F-4D97-AF65-F5344CB8AC3E}">
        <p14:creationId xmlns:p14="http://schemas.microsoft.com/office/powerpoint/2010/main" val="4120393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Пример: Влияние эмоциональных факторов</a:t>
            </a:r>
            <a:endParaRPr lang="ru-RU" dirty="0"/>
          </a:p>
        </p:txBody>
      </p:sp>
      <p:sp>
        <p:nvSpPr>
          <p:cNvPr id="3" name="Объект 2"/>
          <p:cNvSpPr>
            <a:spLocks noGrp="1"/>
          </p:cNvSpPr>
          <p:nvPr>
            <p:ph idx="1"/>
          </p:nvPr>
        </p:nvSpPr>
        <p:spPr/>
        <p:txBody>
          <a:bodyPr/>
          <a:lstStyle/>
          <a:p>
            <a:r>
              <a:rPr lang="ru-RU" dirty="0" smtClean="0"/>
              <a:t>После терактов в США – готовность потребителей платить больше за страхование от террористических атак, чем за страховой полис от всех видов чрезвычайных ситуаций, включая террористические атаки </a:t>
            </a:r>
            <a:endParaRPr lang="ru-RU" dirty="0"/>
          </a:p>
        </p:txBody>
      </p:sp>
      <p:sp>
        <p:nvSpPr>
          <p:cNvPr id="4" name="Номер слайда 3"/>
          <p:cNvSpPr>
            <a:spLocks noGrp="1"/>
          </p:cNvSpPr>
          <p:nvPr>
            <p:ph type="sldNum" sz="quarter" idx="10"/>
          </p:nvPr>
        </p:nvSpPr>
        <p:spPr/>
        <p:txBody>
          <a:bodyPr/>
          <a:lstStyle/>
          <a:p>
            <a:pPr algn="r" rtl="0" fontAlgn="base">
              <a:spcBef>
                <a:spcPct val="0"/>
              </a:spcBef>
              <a:spcAft>
                <a:spcPct val="0"/>
              </a:spcAft>
              <a:defRPr/>
            </a:pPr>
            <a:fld id="{A379A6BA-F361-4405-B4F7-55AFBE2D9DB4}" type="slidenum">
              <a:rPr lang="en-US" sz="1200" kern="1200" smtClean="0">
                <a:solidFill>
                  <a:srgbClr val="000000">
                    <a:tint val="75000"/>
                  </a:srgbClr>
                </a:solidFill>
                <a:latin typeface="Arial" pitchFamily="34" charset="0"/>
                <a:ea typeface="+mn-ea"/>
                <a:cs typeface="Arial" pitchFamily="34" charset="0"/>
              </a:rPr>
              <a:pPr algn="r" rtl="0" fontAlgn="base">
                <a:spcBef>
                  <a:spcPct val="0"/>
                </a:spcBef>
                <a:spcAft>
                  <a:spcPct val="0"/>
                </a:spcAft>
                <a:defRPr/>
              </a:pPr>
              <a:t>7</a:t>
            </a:fld>
            <a:endParaRPr lang="en-US" sz="1200" kern="1200" dirty="0">
              <a:solidFill>
                <a:srgbClr val="000000">
                  <a:tint val="75000"/>
                </a:srgbClr>
              </a:solidFill>
              <a:latin typeface="Arial" pitchFamily="34" charset="0"/>
              <a:ea typeface="+mn-ea"/>
              <a:cs typeface="Arial" pitchFamily="34" charset="0"/>
            </a:endParaRPr>
          </a:p>
        </p:txBody>
      </p:sp>
    </p:spTree>
    <p:extLst>
      <p:ext uri="{BB962C8B-B14F-4D97-AF65-F5344CB8AC3E}">
        <p14:creationId xmlns:p14="http://schemas.microsoft.com/office/powerpoint/2010/main" val="77580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3.  Излишнее доверие к финансовым советам</a:t>
            </a:r>
            <a:endParaRPr lang="ru-RU" dirty="0"/>
          </a:p>
        </p:txBody>
      </p:sp>
      <p:sp>
        <p:nvSpPr>
          <p:cNvPr id="3" name="Объект 2"/>
          <p:cNvSpPr>
            <a:spLocks noGrp="1"/>
          </p:cNvSpPr>
          <p:nvPr>
            <p:ph idx="1"/>
          </p:nvPr>
        </p:nvSpPr>
        <p:spPr/>
        <p:txBody>
          <a:bodyPr/>
          <a:lstStyle/>
          <a:p>
            <a:pPr lvl="1"/>
            <a:r>
              <a:rPr lang="ru-RU" sz="2800" dirty="0" smtClean="0"/>
              <a:t>Доверие к советам неспециалистов (друзья, сослуживцы и т.п.) </a:t>
            </a:r>
          </a:p>
          <a:p>
            <a:pPr lvl="1"/>
            <a:r>
              <a:rPr lang="ru-RU" sz="2800" dirty="0" smtClean="0"/>
              <a:t>Доверие к советам представителей поставщиков финансовых услуг, продающих услуги</a:t>
            </a:r>
          </a:p>
          <a:p>
            <a:pPr lvl="1"/>
            <a:endParaRPr lang="ru-RU" sz="2800" dirty="0"/>
          </a:p>
          <a:p>
            <a:pPr lvl="1"/>
            <a:r>
              <a:rPr lang="ru-RU" sz="2800" i="1" dirty="0" smtClean="0"/>
              <a:t>Пример:</a:t>
            </a:r>
            <a:r>
              <a:rPr lang="ru-RU" sz="2800" dirty="0" smtClean="0"/>
              <a:t> Защита прав заемщиков – «период размышления» после получения кредита</a:t>
            </a:r>
            <a:endParaRPr lang="ru-RU" sz="2800" dirty="0"/>
          </a:p>
        </p:txBody>
      </p:sp>
      <p:sp>
        <p:nvSpPr>
          <p:cNvPr id="4" name="Номер слайда 3"/>
          <p:cNvSpPr>
            <a:spLocks noGrp="1"/>
          </p:cNvSpPr>
          <p:nvPr>
            <p:ph type="sldNum" sz="quarter" idx="10"/>
          </p:nvPr>
        </p:nvSpPr>
        <p:spPr/>
        <p:txBody>
          <a:bodyPr/>
          <a:lstStyle/>
          <a:p>
            <a:pPr algn="r" rtl="0" fontAlgn="base">
              <a:spcBef>
                <a:spcPct val="0"/>
              </a:spcBef>
              <a:spcAft>
                <a:spcPct val="0"/>
              </a:spcAft>
              <a:defRPr/>
            </a:pPr>
            <a:fld id="{A379A6BA-F361-4405-B4F7-55AFBE2D9DB4}" type="slidenum">
              <a:rPr lang="en-US" sz="1200" kern="1200" smtClean="0">
                <a:solidFill>
                  <a:srgbClr val="000000">
                    <a:tint val="75000"/>
                  </a:srgbClr>
                </a:solidFill>
                <a:latin typeface="Arial" pitchFamily="34" charset="0"/>
                <a:ea typeface="+mn-ea"/>
                <a:cs typeface="Arial" pitchFamily="34" charset="0"/>
              </a:rPr>
              <a:pPr algn="r" rtl="0" fontAlgn="base">
                <a:spcBef>
                  <a:spcPct val="0"/>
                </a:spcBef>
                <a:spcAft>
                  <a:spcPct val="0"/>
                </a:spcAft>
                <a:defRPr/>
              </a:pPr>
              <a:t>8</a:t>
            </a:fld>
            <a:endParaRPr lang="en-US" sz="1200" kern="1200" dirty="0">
              <a:solidFill>
                <a:srgbClr val="000000">
                  <a:tint val="75000"/>
                </a:srgbClr>
              </a:solidFill>
              <a:latin typeface="Arial" pitchFamily="34" charset="0"/>
              <a:ea typeface="+mn-ea"/>
              <a:cs typeface="Arial" pitchFamily="34" charset="0"/>
            </a:endParaRPr>
          </a:p>
        </p:txBody>
      </p:sp>
    </p:spTree>
    <p:extLst>
      <p:ext uri="{BB962C8B-B14F-4D97-AF65-F5344CB8AC3E}">
        <p14:creationId xmlns:p14="http://schemas.microsoft.com/office/powerpoint/2010/main" val="1112068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4.  Ответственность и контроль за результатом </a:t>
            </a:r>
            <a:endParaRPr lang="ru-RU" dirty="0"/>
          </a:p>
        </p:txBody>
      </p:sp>
      <p:sp>
        <p:nvSpPr>
          <p:cNvPr id="3" name="Объект 2"/>
          <p:cNvSpPr>
            <a:spLocks noGrp="1"/>
          </p:cNvSpPr>
          <p:nvPr>
            <p:ph idx="1"/>
          </p:nvPr>
        </p:nvSpPr>
        <p:spPr/>
        <p:txBody>
          <a:bodyPr/>
          <a:lstStyle/>
          <a:p>
            <a:pPr lvl="1"/>
            <a:r>
              <a:rPr lang="ru-RU" dirty="0" smtClean="0"/>
              <a:t>Впечатление отсутствия контроля за ситуацией у потребителя может приводить к принятию невыгодных для него решений или к нежеланию изменять ситуацию (например, потребители не используют имеющиеся способы защиты своих прав)</a:t>
            </a:r>
            <a:endParaRPr lang="ru-RU" dirty="0"/>
          </a:p>
          <a:p>
            <a:pPr lvl="1"/>
            <a:r>
              <a:rPr lang="ru-RU" dirty="0" smtClean="0"/>
              <a:t>Решения потребителей зачастую связаны не с объективной ситуацией, а с их субъективным восприятием ситуации </a:t>
            </a:r>
            <a:endParaRPr lang="ru-RU" dirty="0"/>
          </a:p>
          <a:p>
            <a:endParaRPr lang="ru-RU" dirty="0"/>
          </a:p>
        </p:txBody>
      </p:sp>
      <p:sp>
        <p:nvSpPr>
          <p:cNvPr id="4" name="Номер слайда 3"/>
          <p:cNvSpPr>
            <a:spLocks noGrp="1"/>
          </p:cNvSpPr>
          <p:nvPr>
            <p:ph type="sldNum" sz="quarter" idx="10"/>
          </p:nvPr>
        </p:nvSpPr>
        <p:spPr/>
        <p:txBody>
          <a:bodyPr/>
          <a:lstStyle/>
          <a:p>
            <a:pPr algn="r" rtl="0" fontAlgn="base">
              <a:spcBef>
                <a:spcPct val="0"/>
              </a:spcBef>
              <a:spcAft>
                <a:spcPct val="0"/>
              </a:spcAft>
              <a:defRPr/>
            </a:pPr>
            <a:fld id="{A379A6BA-F361-4405-B4F7-55AFBE2D9DB4}" type="slidenum">
              <a:rPr lang="en-US" sz="1200" kern="1200" smtClean="0">
                <a:solidFill>
                  <a:srgbClr val="000000">
                    <a:tint val="75000"/>
                  </a:srgbClr>
                </a:solidFill>
                <a:latin typeface="Arial" pitchFamily="34" charset="0"/>
                <a:ea typeface="+mn-ea"/>
                <a:cs typeface="Arial" pitchFamily="34" charset="0"/>
              </a:rPr>
              <a:pPr algn="r" rtl="0" fontAlgn="base">
                <a:spcBef>
                  <a:spcPct val="0"/>
                </a:spcBef>
                <a:spcAft>
                  <a:spcPct val="0"/>
                </a:spcAft>
                <a:defRPr/>
              </a:pPr>
              <a:t>9</a:t>
            </a:fld>
            <a:endParaRPr lang="en-US" sz="1200" kern="1200" dirty="0">
              <a:solidFill>
                <a:srgbClr val="000000">
                  <a:tint val="75000"/>
                </a:srgbClr>
              </a:solidFill>
              <a:latin typeface="Arial" pitchFamily="34" charset="0"/>
              <a:ea typeface="+mn-ea"/>
              <a:cs typeface="Arial" pitchFamily="34" charset="0"/>
            </a:endParaRPr>
          </a:p>
        </p:txBody>
      </p:sp>
    </p:spTree>
    <p:extLst>
      <p:ext uri="{BB962C8B-B14F-4D97-AF65-F5344CB8AC3E}">
        <p14:creationId xmlns:p14="http://schemas.microsoft.com/office/powerpoint/2010/main" val="4164601508"/>
      </p:ext>
    </p:extLst>
  </p:cSld>
  <p:clrMapOvr>
    <a:masterClrMapping/>
  </p:clrMapOvr>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30220</TotalTime>
  <Words>719</Words>
  <Application>Microsoft Office PowerPoint</Application>
  <PresentationFormat>Экран (4:3)</PresentationFormat>
  <Paragraphs>59</Paragraphs>
  <Slides>12</Slides>
  <Notes>3</Notes>
  <HiddenSlides>0</HiddenSlides>
  <MMClips>0</MMClips>
  <ScaleCrop>false</ScaleCrop>
  <HeadingPairs>
    <vt:vector size="4" baseType="variant">
      <vt:variant>
        <vt:lpstr>Тема</vt:lpstr>
      </vt:variant>
      <vt:variant>
        <vt:i4>2</vt:i4>
      </vt:variant>
      <vt:variant>
        <vt:lpstr>Заголовки слайдов</vt:lpstr>
      </vt:variant>
      <vt:variant>
        <vt:i4>12</vt:i4>
      </vt:variant>
    </vt:vector>
  </HeadingPairs>
  <TitlesOfParts>
    <vt:vector size="14" baseType="lpstr">
      <vt:lpstr>1_Default Design</vt:lpstr>
      <vt:lpstr>2_Default Design</vt:lpstr>
      <vt:lpstr>Поведенческие исследования и защита прав потребителей финансовых услуг Конференция РМЦ «Точки роста: как новации регулирования в микрофинансировании повлияют на качество управления рисками и лояльность клиентов»  Москва, 18 апреля 2013 г.</vt:lpstr>
      <vt:lpstr>CGAP</vt:lpstr>
      <vt:lpstr>По результатам исследований: </vt:lpstr>
      <vt:lpstr>1.  Психологические барьеры </vt:lpstr>
      <vt:lpstr>Пример: Влияние опций по умолчанию </vt:lpstr>
      <vt:lpstr>2.  Желание иметь выбор и ассортимент продуктов</vt:lpstr>
      <vt:lpstr>Пример: Влияние эмоциональных факторов</vt:lpstr>
      <vt:lpstr>3.  Излишнее доверие к финансовым советам</vt:lpstr>
      <vt:lpstr>4.  Ответственность и контроль за результатом </vt:lpstr>
      <vt:lpstr>5.  Готовность выразить обратную связь (мнения, претензии, жалобы) </vt:lpstr>
      <vt:lpstr>6.  «Психология бедности»</vt:lpstr>
      <vt:lpstr>Презентация PowerPoint</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BEHAVIORAL RESEARCH</dc:title>
  <dc:creator>wb244476</dc:creator>
  <cp:lastModifiedBy>Olga</cp:lastModifiedBy>
  <cp:revision>57</cp:revision>
  <dcterms:created xsi:type="dcterms:W3CDTF">2011-10-21T14:16:14Z</dcterms:created>
  <dcterms:modified xsi:type="dcterms:W3CDTF">2013-04-18T07:57:29Z</dcterms:modified>
</cp:coreProperties>
</file>